
<file path=[Content_Types].xml><?xml version="1.0" encoding="utf-8"?>
<Types xmlns="http://schemas.openxmlformats.org/package/2006/content-types"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4" r:id="rId5"/>
    <p:sldId id="260" r:id="rId6"/>
    <p:sldId id="265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9"/>
  </p:normalViewPr>
  <p:slideViewPr>
    <p:cSldViewPr snapToGrid="0">
      <p:cViewPr varScale="1">
        <p:scale>
          <a:sx n="60" d="100"/>
          <a:sy n="60" d="100"/>
        </p:scale>
        <p:origin x="25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1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Autor:in und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 anchor="t"/>
          <a:lstStyle>
            <a:lvl1pPr marL="0" indent="0" algn="ctr" defTabSz="808990">
              <a:spcBef>
                <a:spcPts val="0"/>
              </a:spcBef>
              <a:buSzTx/>
              <a:buNone/>
              <a:defRPr sz="2940" spc="-29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Autor:in und Datum</a:t>
            </a:r>
          </a:p>
        </p:txBody>
      </p:sp>
      <p:sp>
        <p:nvSpPr>
          <p:cNvPr id="118" name="Titel der Präsenta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 defTabSz="2438400">
              <a:lnSpc>
                <a:spcPct val="80000"/>
              </a:lnSpc>
              <a:defRPr sz="12800" spc="-128">
                <a:latin typeface="Canela Bold"/>
                <a:ea typeface="Canela Bold"/>
                <a:cs typeface="Canela Bold"/>
                <a:sym typeface="Canela Bold"/>
              </a:defRPr>
            </a:lvl1pPr>
          </a:lstStyle>
          <a:p>
            <a:r>
              <a:t>Titel der Präsentation</a:t>
            </a:r>
          </a:p>
        </p:txBody>
      </p:sp>
      <p:sp>
        <p:nvSpPr>
          <p:cNvPr id="119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6000" spc="-59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457200" algn="ctr">
              <a:spcBef>
                <a:spcPts val="0"/>
              </a:spcBef>
              <a:buSzTx/>
              <a:buNone/>
              <a:defRPr sz="6000" spc="-59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914400" algn="ctr">
              <a:spcBef>
                <a:spcPts val="0"/>
              </a:spcBef>
              <a:buSzTx/>
              <a:buNone/>
              <a:defRPr sz="6000" spc="-59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1371600" algn="ctr">
              <a:spcBef>
                <a:spcPts val="0"/>
              </a:spcBef>
              <a:buSzTx/>
              <a:buNone/>
              <a:defRPr sz="6000" spc="-59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1828800" algn="ctr">
              <a:spcBef>
                <a:spcPts val="0"/>
              </a:spcBef>
              <a:buSzTx/>
              <a:buNone/>
              <a:defRPr sz="6000" spc="-59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r>
              <a:t>Präsentationsuntertitel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 anchor="b"/>
          <a:lstStyle>
            <a:lvl1pPr defTabSz="584200">
              <a:defRPr sz="2000">
                <a:solidFill>
                  <a:srgbClr val="5E5E5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 anchor="t"/>
          <a:lstStyle>
            <a:lvl1pPr defTabSz="2438400">
              <a:lnSpc>
                <a:spcPct val="80000"/>
              </a:lnSpc>
              <a:defRPr sz="8400" spc="-84">
                <a:latin typeface="Canela Bold"/>
                <a:ea typeface="Canela Bold"/>
                <a:cs typeface="Canela Bold"/>
                <a:sym typeface="Canela Bold"/>
              </a:defRPr>
            </a:lvl1pPr>
          </a:lstStyle>
          <a:p>
            <a:r>
              <a:t>Folientitel</a:t>
            </a:r>
          </a:p>
        </p:txBody>
      </p:sp>
      <p:sp>
        <p:nvSpPr>
          <p:cNvPr id="128" name="Meer und Himmel bei Sonnenuntergang"/>
          <p:cNvSpPr>
            <a:spLocks noGrp="1"/>
          </p:cNvSpPr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9" name="Folien-Untertitel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 anchor="t"/>
          <a:lstStyle>
            <a:lvl1pPr marL="0" indent="0" algn="ctr" defTabSz="792479">
              <a:spcBef>
                <a:spcPts val="0"/>
              </a:spcBef>
              <a:buSzTx/>
              <a:buNone/>
              <a:defRPr sz="4224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Folien-Untertitel</a:t>
            </a:r>
          </a:p>
        </p:txBody>
      </p:sp>
      <p:sp>
        <p:nvSpPr>
          <p:cNvPr id="130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 anchor="t"/>
          <a:lstStyle>
            <a:lvl1pPr marL="546100" indent="-546100" defTabSz="2438338">
              <a:lnSpc>
                <a:spcPct val="90000"/>
              </a:lnSpc>
              <a:spcBef>
                <a:spcPts val="2400"/>
              </a:spcBef>
              <a:buSzPct val="150000"/>
              <a:defRPr sz="4400"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1092200" indent="-546100" defTabSz="2438338">
              <a:lnSpc>
                <a:spcPct val="90000"/>
              </a:lnSpc>
              <a:spcBef>
                <a:spcPts val="2400"/>
              </a:spcBef>
              <a:buSzPct val="150000"/>
              <a:defRPr sz="4400"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1638300" indent="-546100" defTabSz="2438338">
              <a:lnSpc>
                <a:spcPct val="90000"/>
              </a:lnSpc>
              <a:spcBef>
                <a:spcPts val="2400"/>
              </a:spcBef>
              <a:buSzPct val="150000"/>
              <a:defRPr sz="4400"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2184400" indent="-546100" defTabSz="2438338">
              <a:lnSpc>
                <a:spcPct val="90000"/>
              </a:lnSpc>
              <a:spcBef>
                <a:spcPts val="2400"/>
              </a:spcBef>
              <a:buSzPct val="150000"/>
              <a:defRPr sz="4400"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2730500" indent="-546100" defTabSz="2438338">
              <a:lnSpc>
                <a:spcPct val="90000"/>
              </a:lnSpc>
              <a:spcBef>
                <a:spcPts val="2400"/>
              </a:spcBef>
              <a:buSzPct val="150000"/>
              <a:defRPr sz="4400"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</a:lstStyle>
          <a:p>
            <a:r>
              <a:t>Text für Folienpunkt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93880" y="12684760"/>
            <a:ext cx="408941" cy="444501"/>
          </a:xfrm>
          <a:prstGeom prst="rect">
            <a:avLst/>
          </a:prstGeom>
        </p:spPr>
        <p:txBody>
          <a:bodyPr anchor="b"/>
          <a:lstStyle>
            <a:lvl1pPr defTabSz="584200">
              <a:defRPr sz="2000">
                <a:solidFill>
                  <a:srgbClr val="5E5E5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lick auf den Strand und das Meer von einer grasbedeckten Sanddü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el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2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iher, der in niedriger Höhe über einen Strand fliegt, mit einem kurzen Zaun im Vordergr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el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Titeltext</a:t>
            </a:r>
          </a:p>
        </p:txBody>
      </p:sp>
      <p:sp>
        <p:nvSpPr>
          <p:cNvPr id="40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iger Weg zwischen zwei Hügeln, die ans Meer führe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7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bene 1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iger Weg zwischen zwei Hügeln, die ans Meer führe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Reiher, der in niedriger Höhe über einen Strand fliegt, mit einem kurzen Zaun im Vordergr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Blick auf den Strand und das Meer von einer grasbedeckten Sanddü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Christian Bauer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–Christian Bauer</a:t>
            </a:r>
          </a:p>
        </p:txBody>
      </p:sp>
      <p:sp>
        <p:nvSpPr>
          <p:cNvPr id="94" name="„Zitat hier eingeben.“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„Zitat hier eingeben.“ </a:t>
            </a:r>
          </a:p>
        </p:txBody>
      </p:sp>
      <p:sp>
        <p:nvSpPr>
          <p:cNvPr id="9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  <p:sldLayoutId id="2147483662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alentförderung"/>
          <p:cNvSpPr txBox="1"/>
          <p:nvPr/>
        </p:nvSpPr>
        <p:spPr>
          <a:xfrm>
            <a:off x="-370343" y="4759505"/>
            <a:ext cx="21566017" cy="2803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16800" b="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Talentförderung</a:t>
            </a:r>
          </a:p>
        </p:txBody>
      </p:sp>
      <p:sp>
        <p:nvSpPr>
          <p:cNvPr id="141" name="Stern"/>
          <p:cNvSpPr/>
          <p:nvPr/>
        </p:nvSpPr>
        <p:spPr>
          <a:xfrm>
            <a:off x="15218512" y="3121231"/>
            <a:ext cx="1896479" cy="163638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E2214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defRPr sz="3200" b="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/>
          </a:p>
        </p:txBody>
      </p:sp>
      <p:sp>
        <p:nvSpPr>
          <p:cNvPr id="142" name="Stern"/>
          <p:cNvSpPr/>
          <p:nvPr/>
        </p:nvSpPr>
        <p:spPr>
          <a:xfrm>
            <a:off x="18166238" y="2266719"/>
            <a:ext cx="1828466" cy="1738974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FFBD1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/>
          </a:p>
        </p:txBody>
      </p:sp>
      <p:sp>
        <p:nvSpPr>
          <p:cNvPr id="143" name="Stern"/>
          <p:cNvSpPr/>
          <p:nvPr/>
        </p:nvSpPr>
        <p:spPr>
          <a:xfrm>
            <a:off x="20685000" y="3762727"/>
            <a:ext cx="1792461" cy="1704731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FF6A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defRPr sz="3200" b="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/>
          </a:p>
        </p:txBody>
      </p:sp>
      <p:sp>
        <p:nvSpPr>
          <p:cNvPr id="144" name="Stern"/>
          <p:cNvSpPr/>
          <p:nvPr/>
        </p:nvSpPr>
        <p:spPr>
          <a:xfrm>
            <a:off x="20812000" y="6258277"/>
            <a:ext cx="1792461" cy="1704731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669D3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defRPr sz="3200" b="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/>
          </a:p>
        </p:txBody>
      </p:sp>
      <p:sp>
        <p:nvSpPr>
          <p:cNvPr id="145" name="Stern"/>
          <p:cNvSpPr/>
          <p:nvPr/>
        </p:nvSpPr>
        <p:spPr>
          <a:xfrm>
            <a:off x="19135912" y="8021628"/>
            <a:ext cx="1848028" cy="1757579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EE719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defRPr sz="3200" b="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/>
          </a:p>
        </p:txBody>
      </p:sp>
      <p:sp>
        <p:nvSpPr>
          <p:cNvPr id="146" name="Stern"/>
          <p:cNvSpPr/>
          <p:nvPr/>
        </p:nvSpPr>
        <p:spPr>
          <a:xfrm>
            <a:off x="16132720" y="8003536"/>
            <a:ext cx="1886075" cy="1793763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7B29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defRPr sz="3200" b="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/>
          </a:p>
        </p:txBody>
      </p:sp>
      <p:sp>
        <p:nvSpPr>
          <p:cNvPr id="147" name="an der Europaschule Langerwehe"/>
          <p:cNvSpPr txBox="1"/>
          <p:nvPr/>
        </p:nvSpPr>
        <p:spPr>
          <a:xfrm>
            <a:off x="8886113" y="7060440"/>
            <a:ext cx="11071730" cy="782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3600" b="0">
                <a:solidFill>
                  <a:srgbClr val="FFFFFF"/>
                </a:solidFill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</a:lstStyle>
          <a:p>
            <a:r>
              <a:t> an der Europaschule Langerwehe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Bild" descr="Bild"/>
          <p:cNvPicPr>
            <a:picLocks noChangeAspect="1"/>
          </p:cNvPicPr>
          <p:nvPr/>
        </p:nvPicPr>
        <p:blipFill>
          <a:blip r:embed="rId2"/>
          <a:srcRect l="842" t="1499" r="1445" b="788"/>
          <a:stretch>
            <a:fillRect/>
          </a:stretch>
        </p:blipFill>
        <p:spPr>
          <a:xfrm>
            <a:off x="62221" y="43918"/>
            <a:ext cx="24259558" cy="136281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1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Warum Talentförderung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Warum Talentförderung?</a:t>
            </a:r>
          </a:p>
        </p:txBody>
      </p:sp>
      <p:sp>
        <p:nvSpPr>
          <p:cNvPr id="155" name="Chancen"/>
          <p:cNvSpPr/>
          <p:nvPr/>
        </p:nvSpPr>
        <p:spPr>
          <a:xfrm>
            <a:off x="1427786" y="1302977"/>
            <a:ext cx="3718145" cy="3718144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Chancen </a:t>
            </a:r>
          </a:p>
        </p:txBody>
      </p:sp>
      <p:sp>
        <p:nvSpPr>
          <p:cNvPr id="156" name="Intrinsische Motivation"/>
          <p:cNvSpPr/>
          <p:nvPr/>
        </p:nvSpPr>
        <p:spPr>
          <a:xfrm>
            <a:off x="6997879" y="727375"/>
            <a:ext cx="3718144" cy="371814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Intrinsische Motivation  </a:t>
            </a:r>
          </a:p>
        </p:txBody>
      </p:sp>
      <p:sp>
        <p:nvSpPr>
          <p:cNvPr id="157" name="Engagement"/>
          <p:cNvSpPr/>
          <p:nvPr/>
        </p:nvSpPr>
        <p:spPr>
          <a:xfrm>
            <a:off x="12456497" y="9531859"/>
            <a:ext cx="3718144" cy="3718144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Engagement </a:t>
            </a:r>
          </a:p>
        </p:txBody>
      </p:sp>
      <p:sp>
        <p:nvSpPr>
          <p:cNvPr id="158" name="Kein Leistungsdruck"/>
          <p:cNvSpPr/>
          <p:nvPr/>
        </p:nvSpPr>
        <p:spPr>
          <a:xfrm>
            <a:off x="6997879" y="9270480"/>
            <a:ext cx="3718144" cy="371814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 err="1"/>
              <a:t>Kein</a:t>
            </a:r>
            <a:r>
              <a:rPr dirty="0"/>
              <a:t> </a:t>
            </a:r>
            <a:r>
              <a:rPr dirty="0" err="1"/>
              <a:t>Leistungs</a:t>
            </a:r>
            <a:r>
              <a:rPr lang="de-DE" dirty="0"/>
              <a:t>-</a:t>
            </a:r>
            <a:r>
              <a:rPr dirty="0" err="1"/>
              <a:t>druck</a:t>
            </a:r>
            <a:r>
              <a:rPr dirty="0"/>
              <a:t> </a:t>
            </a:r>
          </a:p>
        </p:txBody>
      </p:sp>
      <p:sp>
        <p:nvSpPr>
          <p:cNvPr id="159" name="Selbstwirksamkeit"/>
          <p:cNvSpPr/>
          <p:nvPr/>
        </p:nvSpPr>
        <p:spPr>
          <a:xfrm>
            <a:off x="12456497" y="727375"/>
            <a:ext cx="3718144" cy="371814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 err="1"/>
              <a:t>Selbstwirk</a:t>
            </a:r>
            <a:r>
              <a:rPr lang="de-DE" dirty="0"/>
              <a:t>-</a:t>
            </a:r>
            <a:r>
              <a:rPr dirty="0" err="1"/>
              <a:t>samkeit</a:t>
            </a:r>
            <a:r>
              <a:rPr dirty="0"/>
              <a:t> </a:t>
            </a:r>
          </a:p>
        </p:txBody>
      </p:sp>
      <p:sp>
        <p:nvSpPr>
          <p:cNvPr id="160" name="Persönlichkeitsentwicklung"/>
          <p:cNvSpPr/>
          <p:nvPr/>
        </p:nvSpPr>
        <p:spPr>
          <a:xfrm>
            <a:off x="18337221" y="1302977"/>
            <a:ext cx="3718145" cy="3718144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3000" dirty="0" err="1"/>
              <a:t>Persönlich</a:t>
            </a:r>
            <a:r>
              <a:rPr lang="de-DE" sz="3000" dirty="0"/>
              <a:t>-</a:t>
            </a:r>
          </a:p>
          <a:p>
            <a:r>
              <a:rPr lang="de-DE" sz="3000" dirty="0" err="1"/>
              <a:t>keits</a:t>
            </a:r>
            <a:r>
              <a:rPr sz="3000" dirty="0" err="1"/>
              <a:t>entwick</a:t>
            </a:r>
            <a:r>
              <a:rPr lang="de-DE" sz="3000" dirty="0"/>
              <a:t>-</a:t>
            </a:r>
            <a:r>
              <a:rPr sz="3000" dirty="0"/>
              <a:t>lung </a:t>
            </a:r>
          </a:p>
        </p:txBody>
      </p:sp>
      <p:sp>
        <p:nvSpPr>
          <p:cNvPr id="161" name="Schüler-Lehrer-Verhältnis"/>
          <p:cNvSpPr/>
          <p:nvPr/>
        </p:nvSpPr>
        <p:spPr>
          <a:xfrm>
            <a:off x="1427786" y="7855053"/>
            <a:ext cx="3718145" cy="3718144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Schüler-Lehrer-Verhältnis </a:t>
            </a:r>
          </a:p>
        </p:txBody>
      </p:sp>
      <p:sp>
        <p:nvSpPr>
          <p:cNvPr id="162" name="Individualisierung"/>
          <p:cNvSpPr/>
          <p:nvPr/>
        </p:nvSpPr>
        <p:spPr>
          <a:xfrm>
            <a:off x="17686419" y="7693198"/>
            <a:ext cx="3718145" cy="371814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 err="1"/>
              <a:t>Individualisie</a:t>
            </a:r>
            <a:r>
              <a:rPr lang="de-DE" dirty="0"/>
              <a:t>-</a:t>
            </a:r>
          </a:p>
          <a:p>
            <a:r>
              <a:rPr dirty="0"/>
              <a:t>rung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Zum Bearbeiten doppelklicken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78" name="Zum Bearbeiten doppelklicken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9" name="Neue Projektbereiche ab Klasse 5…"/>
          <p:cNvSpPr txBox="1"/>
          <p:nvPr/>
        </p:nvSpPr>
        <p:spPr>
          <a:xfrm>
            <a:off x="5320612" y="1153333"/>
            <a:ext cx="13742776" cy="1846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fontScale="92500" lnSpcReduction="20000"/>
          </a:bodyPr>
          <a:lstStyle/>
          <a:p>
            <a:pPr defTabSz="1682495">
              <a:lnSpc>
                <a:spcPct val="80000"/>
              </a:lnSpc>
              <a:defRPr sz="5796" b="0" spc="-57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dirty="0"/>
              <a:t>Neue </a:t>
            </a:r>
            <a:r>
              <a:rPr dirty="0" err="1"/>
              <a:t>Projektbereiche</a:t>
            </a:r>
            <a:r>
              <a:rPr dirty="0"/>
              <a:t> ab </a:t>
            </a:r>
            <a:r>
              <a:rPr dirty="0" err="1"/>
              <a:t>Klasse</a:t>
            </a:r>
            <a:r>
              <a:rPr dirty="0"/>
              <a:t> 5</a:t>
            </a:r>
          </a:p>
          <a:p>
            <a:pPr defTabSz="1682495">
              <a:lnSpc>
                <a:spcPct val="80000"/>
              </a:lnSpc>
              <a:defRPr sz="5796" b="0" spc="-57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dirty="0"/>
              <a:t> </a:t>
            </a:r>
            <a:endParaRPr lang="de-DE" dirty="0"/>
          </a:p>
          <a:p>
            <a:pPr defTabSz="1682495">
              <a:lnSpc>
                <a:spcPct val="80000"/>
              </a:lnSpc>
              <a:defRPr sz="5796" b="0" spc="-57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dirty="0" err="1"/>
              <a:t>Jahrgang</a:t>
            </a:r>
            <a:r>
              <a:rPr dirty="0"/>
              <a:t> 2</a:t>
            </a:r>
            <a:r>
              <a:rPr lang="de-DE" dirty="0"/>
              <a:t>4</a:t>
            </a:r>
            <a:r>
              <a:rPr dirty="0"/>
              <a:t>/2</a:t>
            </a:r>
            <a:r>
              <a:rPr lang="de-DE" dirty="0"/>
              <a:t>5</a:t>
            </a:r>
            <a:endParaRPr dirty="0"/>
          </a:p>
        </p:txBody>
      </p:sp>
      <p:sp>
        <p:nvSpPr>
          <p:cNvPr id="180" name="Spielendes Kind"/>
          <p:cNvSpPr/>
          <p:nvPr/>
        </p:nvSpPr>
        <p:spPr>
          <a:xfrm>
            <a:off x="9797103" y="4297374"/>
            <a:ext cx="3774611" cy="5121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6" h="21580" extrusionOk="0">
                <a:moveTo>
                  <a:pt x="12654" y="1"/>
                </a:moveTo>
                <a:cubicBezTo>
                  <a:pt x="12170" y="-5"/>
                  <a:pt x="12012" y="52"/>
                  <a:pt x="12012" y="52"/>
                </a:cubicBezTo>
                <a:lnTo>
                  <a:pt x="11943" y="80"/>
                </a:lnTo>
                <a:cubicBezTo>
                  <a:pt x="11837" y="63"/>
                  <a:pt x="11641" y="46"/>
                  <a:pt x="11256" y="141"/>
                </a:cubicBezTo>
                <a:cubicBezTo>
                  <a:pt x="10863" y="259"/>
                  <a:pt x="9776" y="725"/>
                  <a:pt x="10033" y="2169"/>
                </a:cubicBezTo>
                <a:cubicBezTo>
                  <a:pt x="10162" y="2894"/>
                  <a:pt x="10621" y="3103"/>
                  <a:pt x="11074" y="3479"/>
                </a:cubicBezTo>
                <a:cubicBezTo>
                  <a:pt x="11278" y="3648"/>
                  <a:pt x="11369" y="3856"/>
                  <a:pt x="11369" y="3901"/>
                </a:cubicBezTo>
                <a:cubicBezTo>
                  <a:pt x="11362" y="4080"/>
                  <a:pt x="11332" y="4188"/>
                  <a:pt x="11294" y="4261"/>
                </a:cubicBezTo>
                <a:cubicBezTo>
                  <a:pt x="11165" y="4244"/>
                  <a:pt x="11082" y="4192"/>
                  <a:pt x="10923" y="4271"/>
                </a:cubicBezTo>
                <a:cubicBezTo>
                  <a:pt x="10908" y="4277"/>
                  <a:pt x="10856" y="4322"/>
                  <a:pt x="10803" y="4373"/>
                </a:cubicBezTo>
                <a:cubicBezTo>
                  <a:pt x="10621" y="4435"/>
                  <a:pt x="8906" y="5227"/>
                  <a:pt x="7290" y="6503"/>
                </a:cubicBezTo>
                <a:cubicBezTo>
                  <a:pt x="7282" y="6509"/>
                  <a:pt x="7282" y="6508"/>
                  <a:pt x="7282" y="6513"/>
                </a:cubicBezTo>
                <a:cubicBezTo>
                  <a:pt x="7260" y="6525"/>
                  <a:pt x="7245" y="6541"/>
                  <a:pt x="7245" y="6547"/>
                </a:cubicBezTo>
                <a:cubicBezTo>
                  <a:pt x="7177" y="6609"/>
                  <a:pt x="6503" y="7013"/>
                  <a:pt x="6466" y="7249"/>
                </a:cubicBezTo>
                <a:cubicBezTo>
                  <a:pt x="6435" y="7485"/>
                  <a:pt x="6595" y="8176"/>
                  <a:pt x="6791" y="8794"/>
                </a:cubicBezTo>
                <a:cubicBezTo>
                  <a:pt x="7026" y="9519"/>
                  <a:pt x="7463" y="10352"/>
                  <a:pt x="7441" y="10610"/>
                </a:cubicBezTo>
                <a:cubicBezTo>
                  <a:pt x="7433" y="10683"/>
                  <a:pt x="7312" y="10986"/>
                  <a:pt x="7372" y="11126"/>
                </a:cubicBezTo>
                <a:cubicBezTo>
                  <a:pt x="7486" y="11385"/>
                  <a:pt x="7843" y="11492"/>
                  <a:pt x="7835" y="11627"/>
                </a:cubicBezTo>
                <a:cubicBezTo>
                  <a:pt x="7820" y="11818"/>
                  <a:pt x="7901" y="11914"/>
                  <a:pt x="8014" y="11959"/>
                </a:cubicBezTo>
                <a:cubicBezTo>
                  <a:pt x="8007" y="12195"/>
                  <a:pt x="8007" y="12391"/>
                  <a:pt x="8007" y="12470"/>
                </a:cubicBezTo>
                <a:cubicBezTo>
                  <a:pt x="8015" y="12565"/>
                  <a:pt x="8037" y="13133"/>
                  <a:pt x="8014" y="13228"/>
                </a:cubicBezTo>
                <a:cubicBezTo>
                  <a:pt x="7818" y="14251"/>
                  <a:pt x="7221" y="14958"/>
                  <a:pt x="7183" y="15009"/>
                </a:cubicBezTo>
                <a:cubicBezTo>
                  <a:pt x="7146" y="15059"/>
                  <a:pt x="7078" y="15168"/>
                  <a:pt x="7101" y="15212"/>
                </a:cubicBezTo>
                <a:cubicBezTo>
                  <a:pt x="7154" y="15308"/>
                  <a:pt x="7327" y="15381"/>
                  <a:pt x="7478" y="15465"/>
                </a:cubicBezTo>
                <a:cubicBezTo>
                  <a:pt x="7539" y="15499"/>
                  <a:pt x="7646" y="15550"/>
                  <a:pt x="7766" y="15606"/>
                </a:cubicBezTo>
                <a:lnTo>
                  <a:pt x="7743" y="15667"/>
                </a:lnTo>
                <a:cubicBezTo>
                  <a:pt x="7728" y="15701"/>
                  <a:pt x="7691" y="15728"/>
                  <a:pt x="7646" y="15734"/>
                </a:cubicBezTo>
                <a:cubicBezTo>
                  <a:pt x="7072" y="15796"/>
                  <a:pt x="6535" y="15835"/>
                  <a:pt x="5833" y="16020"/>
                </a:cubicBezTo>
                <a:cubicBezTo>
                  <a:pt x="4548" y="16363"/>
                  <a:pt x="3966" y="16757"/>
                  <a:pt x="2629" y="17077"/>
                </a:cubicBezTo>
                <a:cubicBezTo>
                  <a:pt x="2606" y="17066"/>
                  <a:pt x="2584" y="17055"/>
                  <a:pt x="2553" y="17044"/>
                </a:cubicBezTo>
                <a:cubicBezTo>
                  <a:pt x="2508" y="17033"/>
                  <a:pt x="2440" y="17044"/>
                  <a:pt x="2440" y="17044"/>
                </a:cubicBezTo>
                <a:cubicBezTo>
                  <a:pt x="2228" y="16903"/>
                  <a:pt x="2161" y="16881"/>
                  <a:pt x="1829" y="16824"/>
                </a:cubicBezTo>
                <a:cubicBezTo>
                  <a:pt x="1564" y="16785"/>
                  <a:pt x="1283" y="16824"/>
                  <a:pt x="1283" y="16824"/>
                </a:cubicBezTo>
                <a:cubicBezTo>
                  <a:pt x="1124" y="16785"/>
                  <a:pt x="1005" y="16752"/>
                  <a:pt x="853" y="16791"/>
                </a:cubicBezTo>
                <a:cubicBezTo>
                  <a:pt x="612" y="16864"/>
                  <a:pt x="557" y="16942"/>
                  <a:pt x="497" y="17077"/>
                </a:cubicBezTo>
                <a:lnTo>
                  <a:pt x="317" y="17453"/>
                </a:lnTo>
                <a:cubicBezTo>
                  <a:pt x="257" y="17588"/>
                  <a:pt x="263" y="17728"/>
                  <a:pt x="339" y="17846"/>
                </a:cubicBezTo>
                <a:cubicBezTo>
                  <a:pt x="392" y="17964"/>
                  <a:pt x="437" y="18112"/>
                  <a:pt x="369" y="18303"/>
                </a:cubicBezTo>
                <a:cubicBezTo>
                  <a:pt x="301" y="18500"/>
                  <a:pt x="150" y="18442"/>
                  <a:pt x="29" y="18881"/>
                </a:cubicBezTo>
                <a:cubicBezTo>
                  <a:pt x="-99" y="19319"/>
                  <a:pt x="233" y="20005"/>
                  <a:pt x="263" y="20083"/>
                </a:cubicBezTo>
                <a:cubicBezTo>
                  <a:pt x="301" y="20162"/>
                  <a:pt x="565" y="20382"/>
                  <a:pt x="905" y="20270"/>
                </a:cubicBezTo>
                <a:cubicBezTo>
                  <a:pt x="1238" y="20157"/>
                  <a:pt x="1133" y="19785"/>
                  <a:pt x="1269" y="19476"/>
                </a:cubicBezTo>
                <a:cubicBezTo>
                  <a:pt x="1405" y="19167"/>
                  <a:pt x="1608" y="19060"/>
                  <a:pt x="1699" y="18853"/>
                </a:cubicBezTo>
                <a:cubicBezTo>
                  <a:pt x="1827" y="18577"/>
                  <a:pt x="2727" y="18365"/>
                  <a:pt x="2818" y="18106"/>
                </a:cubicBezTo>
                <a:cubicBezTo>
                  <a:pt x="3717" y="17898"/>
                  <a:pt x="5400" y="17678"/>
                  <a:pt x="6126" y="17537"/>
                </a:cubicBezTo>
                <a:cubicBezTo>
                  <a:pt x="6904" y="17391"/>
                  <a:pt x="8808" y="17016"/>
                  <a:pt x="8808" y="17016"/>
                </a:cubicBezTo>
                <a:cubicBezTo>
                  <a:pt x="8921" y="16993"/>
                  <a:pt x="9029" y="16954"/>
                  <a:pt x="9119" y="16909"/>
                </a:cubicBezTo>
                <a:cubicBezTo>
                  <a:pt x="9263" y="16841"/>
                  <a:pt x="9459" y="16628"/>
                  <a:pt x="9466" y="16622"/>
                </a:cubicBezTo>
                <a:lnTo>
                  <a:pt x="9752" y="16319"/>
                </a:lnTo>
                <a:cubicBezTo>
                  <a:pt x="9858" y="16347"/>
                  <a:pt x="10192" y="16240"/>
                  <a:pt x="10260" y="16155"/>
                </a:cubicBezTo>
                <a:cubicBezTo>
                  <a:pt x="10592" y="15734"/>
                  <a:pt x="11468" y="14549"/>
                  <a:pt x="11521" y="14487"/>
                </a:cubicBezTo>
                <a:cubicBezTo>
                  <a:pt x="11573" y="14431"/>
                  <a:pt x="11642" y="14357"/>
                  <a:pt x="11740" y="14419"/>
                </a:cubicBezTo>
                <a:cubicBezTo>
                  <a:pt x="11793" y="14452"/>
                  <a:pt x="12141" y="14712"/>
                  <a:pt x="12715" y="15162"/>
                </a:cubicBezTo>
                <a:cubicBezTo>
                  <a:pt x="13463" y="15752"/>
                  <a:pt x="14006" y="15959"/>
                  <a:pt x="14059" y="15982"/>
                </a:cubicBezTo>
                <a:cubicBezTo>
                  <a:pt x="14263" y="16060"/>
                  <a:pt x="14702" y="15505"/>
                  <a:pt x="14831" y="15353"/>
                </a:cubicBezTo>
                <a:lnTo>
                  <a:pt x="14861" y="15363"/>
                </a:lnTo>
                <a:cubicBezTo>
                  <a:pt x="14907" y="15380"/>
                  <a:pt x="14928" y="15419"/>
                  <a:pt x="14920" y="15453"/>
                </a:cubicBezTo>
                <a:cubicBezTo>
                  <a:pt x="14822" y="15846"/>
                  <a:pt x="14823" y="16437"/>
                  <a:pt x="15020" y="17039"/>
                </a:cubicBezTo>
                <a:cubicBezTo>
                  <a:pt x="15352" y="18033"/>
                  <a:pt x="16053" y="18713"/>
                  <a:pt x="16212" y="18921"/>
                </a:cubicBezTo>
                <a:cubicBezTo>
                  <a:pt x="16439" y="19213"/>
                  <a:pt x="16568" y="19657"/>
                  <a:pt x="16568" y="19657"/>
                </a:cubicBezTo>
                <a:cubicBezTo>
                  <a:pt x="16629" y="19859"/>
                  <a:pt x="16651" y="19982"/>
                  <a:pt x="16651" y="19971"/>
                </a:cubicBezTo>
                <a:cubicBezTo>
                  <a:pt x="16659" y="19982"/>
                  <a:pt x="16658" y="20006"/>
                  <a:pt x="16665" y="20017"/>
                </a:cubicBezTo>
                <a:cubicBezTo>
                  <a:pt x="16665" y="20028"/>
                  <a:pt x="16650" y="20028"/>
                  <a:pt x="16627" y="20050"/>
                </a:cubicBezTo>
                <a:cubicBezTo>
                  <a:pt x="16582" y="20078"/>
                  <a:pt x="16590" y="20111"/>
                  <a:pt x="16620" y="20178"/>
                </a:cubicBezTo>
                <a:cubicBezTo>
                  <a:pt x="16628" y="20190"/>
                  <a:pt x="16599" y="20207"/>
                  <a:pt x="16561" y="20280"/>
                </a:cubicBezTo>
                <a:cubicBezTo>
                  <a:pt x="16523" y="20353"/>
                  <a:pt x="16561" y="20668"/>
                  <a:pt x="16599" y="20809"/>
                </a:cubicBezTo>
                <a:cubicBezTo>
                  <a:pt x="16637" y="20932"/>
                  <a:pt x="16778" y="21134"/>
                  <a:pt x="16816" y="21184"/>
                </a:cubicBezTo>
                <a:cubicBezTo>
                  <a:pt x="16824" y="21190"/>
                  <a:pt x="16826" y="21202"/>
                  <a:pt x="16826" y="21207"/>
                </a:cubicBezTo>
                <a:cubicBezTo>
                  <a:pt x="16856" y="21331"/>
                  <a:pt x="16901" y="21437"/>
                  <a:pt x="17015" y="21499"/>
                </a:cubicBezTo>
                <a:cubicBezTo>
                  <a:pt x="17135" y="21566"/>
                  <a:pt x="17354" y="21595"/>
                  <a:pt x="17551" y="21573"/>
                </a:cubicBezTo>
                <a:lnTo>
                  <a:pt x="18025" y="21499"/>
                </a:lnTo>
                <a:cubicBezTo>
                  <a:pt x="18222" y="21471"/>
                  <a:pt x="18389" y="21386"/>
                  <a:pt x="18495" y="21274"/>
                </a:cubicBezTo>
                <a:cubicBezTo>
                  <a:pt x="18616" y="21178"/>
                  <a:pt x="18766" y="21066"/>
                  <a:pt x="19038" y="21016"/>
                </a:cubicBezTo>
                <a:cubicBezTo>
                  <a:pt x="19310" y="20960"/>
                  <a:pt x="19326" y="21090"/>
                  <a:pt x="19930" y="20944"/>
                </a:cubicBezTo>
                <a:cubicBezTo>
                  <a:pt x="20535" y="20798"/>
                  <a:pt x="21198" y="20219"/>
                  <a:pt x="21274" y="20157"/>
                </a:cubicBezTo>
                <a:cubicBezTo>
                  <a:pt x="21372" y="20118"/>
                  <a:pt x="21501" y="19820"/>
                  <a:pt x="21191" y="19652"/>
                </a:cubicBezTo>
                <a:cubicBezTo>
                  <a:pt x="20874" y="19483"/>
                  <a:pt x="20481" y="19747"/>
                  <a:pt x="20027" y="19820"/>
                </a:cubicBezTo>
                <a:cubicBezTo>
                  <a:pt x="19581" y="19888"/>
                  <a:pt x="19302" y="19781"/>
                  <a:pt x="19000" y="19764"/>
                </a:cubicBezTo>
                <a:cubicBezTo>
                  <a:pt x="18698" y="19753"/>
                  <a:pt x="18284" y="19567"/>
                  <a:pt x="18186" y="19539"/>
                </a:cubicBezTo>
                <a:cubicBezTo>
                  <a:pt x="18163" y="19528"/>
                  <a:pt x="18133" y="19527"/>
                  <a:pt x="18110" y="19527"/>
                </a:cubicBezTo>
                <a:cubicBezTo>
                  <a:pt x="18050" y="19527"/>
                  <a:pt x="18002" y="19499"/>
                  <a:pt x="17987" y="19460"/>
                </a:cubicBezTo>
                <a:cubicBezTo>
                  <a:pt x="17882" y="19067"/>
                  <a:pt x="17452" y="17460"/>
                  <a:pt x="17362" y="17156"/>
                </a:cubicBezTo>
                <a:cubicBezTo>
                  <a:pt x="17127" y="16386"/>
                  <a:pt x="16704" y="15514"/>
                  <a:pt x="16689" y="15430"/>
                </a:cubicBezTo>
                <a:cubicBezTo>
                  <a:pt x="16659" y="15262"/>
                  <a:pt x="16710" y="15077"/>
                  <a:pt x="16703" y="14881"/>
                </a:cubicBezTo>
                <a:cubicBezTo>
                  <a:pt x="16695" y="14813"/>
                  <a:pt x="16667" y="14521"/>
                  <a:pt x="16455" y="14370"/>
                </a:cubicBezTo>
                <a:lnTo>
                  <a:pt x="16349" y="14278"/>
                </a:lnTo>
                <a:cubicBezTo>
                  <a:pt x="16364" y="14233"/>
                  <a:pt x="16122" y="13919"/>
                  <a:pt x="16084" y="13880"/>
                </a:cubicBezTo>
                <a:cubicBezTo>
                  <a:pt x="15722" y="13526"/>
                  <a:pt x="15215" y="13094"/>
                  <a:pt x="14580" y="12600"/>
                </a:cubicBezTo>
                <a:cubicBezTo>
                  <a:pt x="14074" y="12206"/>
                  <a:pt x="13614" y="11885"/>
                  <a:pt x="13282" y="11660"/>
                </a:cubicBezTo>
                <a:cubicBezTo>
                  <a:pt x="13357" y="11632"/>
                  <a:pt x="13991" y="11515"/>
                  <a:pt x="14014" y="11425"/>
                </a:cubicBezTo>
                <a:cubicBezTo>
                  <a:pt x="14014" y="11425"/>
                  <a:pt x="14014" y="11199"/>
                  <a:pt x="14044" y="10227"/>
                </a:cubicBezTo>
                <a:cubicBezTo>
                  <a:pt x="14082" y="8974"/>
                  <a:pt x="14233" y="8575"/>
                  <a:pt x="14233" y="8575"/>
                </a:cubicBezTo>
                <a:cubicBezTo>
                  <a:pt x="14256" y="8496"/>
                  <a:pt x="14400" y="8481"/>
                  <a:pt x="14453" y="8554"/>
                </a:cubicBezTo>
                <a:lnTo>
                  <a:pt x="14543" y="8687"/>
                </a:lnTo>
                <a:cubicBezTo>
                  <a:pt x="14573" y="8732"/>
                  <a:pt x="14618" y="8778"/>
                  <a:pt x="14663" y="8812"/>
                </a:cubicBezTo>
                <a:cubicBezTo>
                  <a:pt x="14671" y="8818"/>
                  <a:pt x="14679" y="8829"/>
                  <a:pt x="14687" y="8840"/>
                </a:cubicBezTo>
                <a:cubicBezTo>
                  <a:pt x="14785" y="9026"/>
                  <a:pt x="15102" y="9121"/>
                  <a:pt x="15411" y="9065"/>
                </a:cubicBezTo>
                <a:cubicBezTo>
                  <a:pt x="15411" y="9065"/>
                  <a:pt x="16417" y="8930"/>
                  <a:pt x="17211" y="8789"/>
                </a:cubicBezTo>
                <a:cubicBezTo>
                  <a:pt x="17755" y="8694"/>
                  <a:pt x="18941" y="8418"/>
                  <a:pt x="19175" y="8368"/>
                </a:cubicBezTo>
                <a:cubicBezTo>
                  <a:pt x="19296" y="8323"/>
                  <a:pt x="19461" y="8345"/>
                  <a:pt x="19491" y="8345"/>
                </a:cubicBezTo>
                <a:cubicBezTo>
                  <a:pt x="19665" y="8345"/>
                  <a:pt x="19878" y="8316"/>
                  <a:pt x="19999" y="8294"/>
                </a:cubicBezTo>
                <a:cubicBezTo>
                  <a:pt x="19999" y="8294"/>
                  <a:pt x="20383" y="8205"/>
                  <a:pt x="20473" y="8171"/>
                </a:cubicBezTo>
                <a:cubicBezTo>
                  <a:pt x="20829" y="8076"/>
                  <a:pt x="20693" y="7857"/>
                  <a:pt x="20700" y="7655"/>
                </a:cubicBezTo>
                <a:cubicBezTo>
                  <a:pt x="20708" y="7458"/>
                  <a:pt x="20669" y="7300"/>
                  <a:pt x="20669" y="7300"/>
                </a:cubicBezTo>
                <a:cubicBezTo>
                  <a:pt x="20669" y="7300"/>
                  <a:pt x="20730" y="7137"/>
                  <a:pt x="20625" y="7047"/>
                </a:cubicBezTo>
                <a:cubicBezTo>
                  <a:pt x="20511" y="6952"/>
                  <a:pt x="19998" y="7081"/>
                  <a:pt x="19635" y="7126"/>
                </a:cubicBezTo>
                <a:cubicBezTo>
                  <a:pt x="19605" y="7138"/>
                  <a:pt x="19508" y="7160"/>
                  <a:pt x="19470" y="7160"/>
                </a:cubicBezTo>
                <a:cubicBezTo>
                  <a:pt x="19311" y="7154"/>
                  <a:pt x="19190" y="7170"/>
                  <a:pt x="19144" y="7254"/>
                </a:cubicBezTo>
                <a:cubicBezTo>
                  <a:pt x="19061" y="7316"/>
                  <a:pt x="19015" y="7575"/>
                  <a:pt x="18962" y="7620"/>
                </a:cubicBezTo>
                <a:cubicBezTo>
                  <a:pt x="18864" y="7743"/>
                  <a:pt x="18329" y="7728"/>
                  <a:pt x="17022" y="7801"/>
                </a:cubicBezTo>
                <a:cubicBezTo>
                  <a:pt x="16531" y="7823"/>
                  <a:pt x="16063" y="7834"/>
                  <a:pt x="15881" y="7839"/>
                </a:cubicBezTo>
                <a:cubicBezTo>
                  <a:pt x="15836" y="7839"/>
                  <a:pt x="15791" y="7823"/>
                  <a:pt x="15768" y="7795"/>
                </a:cubicBezTo>
                <a:lnTo>
                  <a:pt x="15397" y="7261"/>
                </a:lnTo>
                <a:cubicBezTo>
                  <a:pt x="15337" y="7132"/>
                  <a:pt x="15313" y="6907"/>
                  <a:pt x="14927" y="6222"/>
                </a:cubicBezTo>
                <a:cubicBezTo>
                  <a:pt x="14897" y="6177"/>
                  <a:pt x="14528" y="5181"/>
                  <a:pt x="14415" y="5030"/>
                </a:cubicBezTo>
                <a:cubicBezTo>
                  <a:pt x="14370" y="4973"/>
                  <a:pt x="14362" y="4883"/>
                  <a:pt x="14113" y="4726"/>
                </a:cubicBezTo>
                <a:cubicBezTo>
                  <a:pt x="13947" y="4625"/>
                  <a:pt x="13598" y="4608"/>
                  <a:pt x="13379" y="4614"/>
                </a:cubicBezTo>
                <a:cubicBezTo>
                  <a:pt x="13348" y="4546"/>
                  <a:pt x="13343" y="4469"/>
                  <a:pt x="13388" y="4424"/>
                </a:cubicBezTo>
                <a:cubicBezTo>
                  <a:pt x="13464" y="4345"/>
                  <a:pt x="13667" y="4389"/>
                  <a:pt x="13931" y="4417"/>
                </a:cubicBezTo>
                <a:cubicBezTo>
                  <a:pt x="14075" y="4434"/>
                  <a:pt x="14474" y="4452"/>
                  <a:pt x="14587" y="4429"/>
                </a:cubicBezTo>
                <a:cubicBezTo>
                  <a:pt x="14731" y="4401"/>
                  <a:pt x="14837" y="4311"/>
                  <a:pt x="14852" y="4227"/>
                </a:cubicBezTo>
                <a:cubicBezTo>
                  <a:pt x="14859" y="4171"/>
                  <a:pt x="14867" y="4098"/>
                  <a:pt x="14890" y="4059"/>
                </a:cubicBezTo>
                <a:cubicBezTo>
                  <a:pt x="14935" y="3986"/>
                  <a:pt x="15058" y="3957"/>
                  <a:pt x="15126" y="3946"/>
                </a:cubicBezTo>
                <a:cubicBezTo>
                  <a:pt x="15269" y="3924"/>
                  <a:pt x="15177" y="3799"/>
                  <a:pt x="15154" y="3760"/>
                </a:cubicBezTo>
                <a:cubicBezTo>
                  <a:pt x="15124" y="3715"/>
                  <a:pt x="15185" y="3704"/>
                  <a:pt x="15223" y="3681"/>
                </a:cubicBezTo>
                <a:cubicBezTo>
                  <a:pt x="15260" y="3664"/>
                  <a:pt x="15298" y="3631"/>
                  <a:pt x="15298" y="3592"/>
                </a:cubicBezTo>
                <a:cubicBezTo>
                  <a:pt x="15306" y="3558"/>
                  <a:pt x="15261" y="3552"/>
                  <a:pt x="15246" y="3456"/>
                </a:cubicBezTo>
                <a:cubicBezTo>
                  <a:pt x="15239" y="3411"/>
                  <a:pt x="15209" y="3350"/>
                  <a:pt x="15277" y="3339"/>
                </a:cubicBezTo>
                <a:cubicBezTo>
                  <a:pt x="15315" y="3333"/>
                  <a:pt x="15458" y="3311"/>
                  <a:pt x="15511" y="3216"/>
                </a:cubicBezTo>
                <a:cubicBezTo>
                  <a:pt x="15556" y="3120"/>
                  <a:pt x="15480" y="3025"/>
                  <a:pt x="15442" y="2991"/>
                </a:cubicBezTo>
                <a:cubicBezTo>
                  <a:pt x="15412" y="2963"/>
                  <a:pt x="15351" y="2894"/>
                  <a:pt x="15336" y="2872"/>
                </a:cubicBezTo>
                <a:cubicBezTo>
                  <a:pt x="15313" y="2849"/>
                  <a:pt x="15245" y="2794"/>
                  <a:pt x="15230" y="2766"/>
                </a:cubicBezTo>
                <a:cubicBezTo>
                  <a:pt x="15215" y="2744"/>
                  <a:pt x="15171" y="2664"/>
                  <a:pt x="15164" y="2619"/>
                </a:cubicBezTo>
                <a:cubicBezTo>
                  <a:pt x="15156" y="2574"/>
                  <a:pt x="15139" y="2558"/>
                  <a:pt x="15192" y="2468"/>
                </a:cubicBezTo>
                <a:cubicBezTo>
                  <a:pt x="15237" y="2378"/>
                  <a:pt x="15275" y="2327"/>
                  <a:pt x="15298" y="2276"/>
                </a:cubicBezTo>
                <a:cubicBezTo>
                  <a:pt x="15321" y="2231"/>
                  <a:pt x="15366" y="2108"/>
                  <a:pt x="15374" y="2023"/>
                </a:cubicBezTo>
                <a:cubicBezTo>
                  <a:pt x="15381" y="1945"/>
                  <a:pt x="15397" y="1838"/>
                  <a:pt x="15329" y="1658"/>
                </a:cubicBezTo>
                <a:cubicBezTo>
                  <a:pt x="15268" y="1507"/>
                  <a:pt x="15179" y="1422"/>
                  <a:pt x="15126" y="1377"/>
                </a:cubicBezTo>
                <a:cubicBezTo>
                  <a:pt x="15133" y="1372"/>
                  <a:pt x="15359" y="1175"/>
                  <a:pt x="15253" y="1035"/>
                </a:cubicBezTo>
                <a:cubicBezTo>
                  <a:pt x="15193" y="951"/>
                  <a:pt x="15058" y="765"/>
                  <a:pt x="14710" y="642"/>
                </a:cubicBezTo>
                <a:cubicBezTo>
                  <a:pt x="14272" y="484"/>
                  <a:pt x="14036" y="12"/>
                  <a:pt x="12654" y="1"/>
                </a:cubicBezTo>
                <a:close/>
                <a:moveTo>
                  <a:pt x="9242" y="7253"/>
                </a:moveTo>
                <a:cubicBezTo>
                  <a:pt x="9253" y="7258"/>
                  <a:pt x="9254" y="7271"/>
                  <a:pt x="9247" y="7283"/>
                </a:cubicBezTo>
                <a:cubicBezTo>
                  <a:pt x="9111" y="7569"/>
                  <a:pt x="9034" y="7743"/>
                  <a:pt x="8883" y="8182"/>
                </a:cubicBezTo>
                <a:cubicBezTo>
                  <a:pt x="8709" y="8710"/>
                  <a:pt x="8657" y="9526"/>
                  <a:pt x="8650" y="9987"/>
                </a:cubicBezTo>
                <a:cubicBezTo>
                  <a:pt x="8657" y="10088"/>
                  <a:pt x="8507" y="10412"/>
                  <a:pt x="8402" y="10373"/>
                </a:cubicBezTo>
                <a:cubicBezTo>
                  <a:pt x="8371" y="10328"/>
                  <a:pt x="8333" y="10284"/>
                  <a:pt x="8333" y="10273"/>
                </a:cubicBezTo>
                <a:cubicBezTo>
                  <a:pt x="8333" y="10222"/>
                  <a:pt x="8128" y="9610"/>
                  <a:pt x="8203" y="8840"/>
                </a:cubicBezTo>
                <a:cubicBezTo>
                  <a:pt x="8264" y="8289"/>
                  <a:pt x="8136" y="7879"/>
                  <a:pt x="8114" y="7727"/>
                </a:cubicBezTo>
                <a:cubicBezTo>
                  <a:pt x="8114" y="7721"/>
                  <a:pt x="8128" y="7699"/>
                  <a:pt x="8158" y="7671"/>
                </a:cubicBezTo>
                <a:cubicBezTo>
                  <a:pt x="8234" y="7755"/>
                  <a:pt x="8296" y="7817"/>
                  <a:pt x="8326" y="7839"/>
                </a:cubicBezTo>
                <a:cubicBezTo>
                  <a:pt x="8402" y="7912"/>
                  <a:pt x="8468" y="7844"/>
                  <a:pt x="8468" y="7844"/>
                </a:cubicBezTo>
                <a:cubicBezTo>
                  <a:pt x="8468" y="7844"/>
                  <a:pt x="9170" y="7289"/>
                  <a:pt x="9185" y="7272"/>
                </a:cubicBezTo>
                <a:cubicBezTo>
                  <a:pt x="9212" y="7250"/>
                  <a:pt x="9232" y="7247"/>
                  <a:pt x="9242" y="7253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defRPr sz="3200" b="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/>
          </a:p>
        </p:txBody>
      </p:sp>
      <p:sp>
        <p:nvSpPr>
          <p:cNvPr id="181" name="Sport"/>
          <p:cNvSpPr/>
          <p:nvPr/>
        </p:nvSpPr>
        <p:spPr>
          <a:xfrm>
            <a:off x="4439265" y="3390598"/>
            <a:ext cx="3721507" cy="3721507"/>
          </a:xfrm>
          <a:prstGeom prst="ellipse">
            <a:avLst/>
          </a:prstGeom>
          <a:solidFill>
            <a:srgbClr val="FFBD1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6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Sport</a:t>
            </a:r>
          </a:p>
        </p:txBody>
      </p:sp>
      <p:sp>
        <p:nvSpPr>
          <p:cNvPr id="182" name="Kunst"/>
          <p:cNvSpPr/>
          <p:nvPr/>
        </p:nvSpPr>
        <p:spPr>
          <a:xfrm>
            <a:off x="284498" y="5929141"/>
            <a:ext cx="3877018" cy="3877018"/>
          </a:xfrm>
          <a:prstGeom prst="ellipse">
            <a:avLst/>
          </a:prstGeom>
          <a:solidFill>
            <a:srgbClr val="EE719E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1130300">
              <a:defRPr sz="3200" b="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 </a:t>
            </a:r>
            <a:r>
              <a:rPr sz="4600" b="1"/>
              <a:t>Kunst</a:t>
            </a:r>
            <a:r>
              <a:t> </a:t>
            </a:r>
          </a:p>
        </p:txBody>
      </p:sp>
      <p:sp>
        <p:nvSpPr>
          <p:cNvPr id="183" name="NW"/>
          <p:cNvSpPr/>
          <p:nvPr/>
        </p:nvSpPr>
        <p:spPr>
          <a:xfrm>
            <a:off x="15884177" y="3400740"/>
            <a:ext cx="3701223" cy="3701223"/>
          </a:xfrm>
          <a:prstGeom prst="ellipse">
            <a:avLst/>
          </a:prstGeom>
          <a:solidFill>
            <a:srgbClr val="669D34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1130300">
              <a:defRPr sz="46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NW</a:t>
            </a:r>
          </a:p>
        </p:txBody>
      </p:sp>
      <p:sp>
        <p:nvSpPr>
          <p:cNvPr id="184" name="Theater"/>
          <p:cNvSpPr/>
          <p:nvPr/>
        </p:nvSpPr>
        <p:spPr>
          <a:xfrm>
            <a:off x="4257887" y="7719655"/>
            <a:ext cx="3677568" cy="3677568"/>
          </a:xfrm>
          <a:prstGeom prst="ellipse">
            <a:avLst/>
          </a:prstGeom>
          <a:solidFill>
            <a:srgbClr val="96D35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6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Theater</a:t>
            </a:r>
          </a:p>
        </p:txBody>
      </p:sp>
      <p:sp>
        <p:nvSpPr>
          <p:cNvPr id="185" name="Literatur"/>
          <p:cNvSpPr/>
          <p:nvPr/>
        </p:nvSpPr>
        <p:spPr>
          <a:xfrm>
            <a:off x="8143072" y="9315325"/>
            <a:ext cx="3667417" cy="3667417"/>
          </a:xfrm>
          <a:prstGeom prst="ellipse">
            <a:avLst/>
          </a:prstGeom>
          <a:solidFill>
            <a:srgbClr val="7A219E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1130300">
              <a:defRPr sz="46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Literatur</a:t>
            </a:r>
          </a:p>
        </p:txBody>
      </p:sp>
      <p:sp>
        <p:nvSpPr>
          <p:cNvPr id="186" name="Technik"/>
          <p:cNvSpPr/>
          <p:nvPr/>
        </p:nvSpPr>
        <p:spPr>
          <a:xfrm>
            <a:off x="20310381" y="2062724"/>
            <a:ext cx="3701223" cy="3701223"/>
          </a:xfrm>
          <a:prstGeom prst="ellipse">
            <a:avLst/>
          </a:prstGeom>
          <a:solidFill>
            <a:srgbClr val="5A1C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1130300">
              <a:defRPr sz="46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Technik</a:t>
            </a:r>
          </a:p>
        </p:txBody>
      </p:sp>
      <p:sp>
        <p:nvSpPr>
          <p:cNvPr id="187" name="Musik"/>
          <p:cNvSpPr/>
          <p:nvPr/>
        </p:nvSpPr>
        <p:spPr>
          <a:xfrm>
            <a:off x="372396" y="2062724"/>
            <a:ext cx="3701222" cy="3701223"/>
          </a:xfrm>
          <a:prstGeom prst="ellipse">
            <a:avLst/>
          </a:prstGeom>
          <a:solidFill>
            <a:srgbClr val="99244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1130300">
              <a:defRPr sz="46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Musik</a:t>
            </a:r>
          </a:p>
        </p:txBody>
      </p:sp>
      <p:sp>
        <p:nvSpPr>
          <p:cNvPr id="188" name="Mathe"/>
          <p:cNvSpPr/>
          <p:nvPr/>
        </p:nvSpPr>
        <p:spPr>
          <a:xfrm>
            <a:off x="12560315" y="9298422"/>
            <a:ext cx="3701223" cy="3701223"/>
          </a:xfrm>
          <a:prstGeom prst="ellipse">
            <a:avLst/>
          </a:prstGeom>
          <a:solidFill>
            <a:srgbClr val="012F7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1130300">
              <a:defRPr sz="46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Mathe</a:t>
            </a:r>
          </a:p>
        </p:txBody>
      </p:sp>
      <p:sp>
        <p:nvSpPr>
          <p:cNvPr id="189" name="Spanisch"/>
          <p:cNvSpPr/>
          <p:nvPr/>
        </p:nvSpPr>
        <p:spPr>
          <a:xfrm>
            <a:off x="20558808" y="6241655"/>
            <a:ext cx="3701223" cy="3701223"/>
          </a:xfrm>
          <a:prstGeom prst="ellipse">
            <a:avLst/>
          </a:prstGeom>
          <a:solidFill>
            <a:srgbClr val="B51A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1130300">
              <a:defRPr sz="46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dirty="0"/>
              <a:t>S</a:t>
            </a:r>
            <a:r>
              <a:rPr lang="de-DE" dirty="0"/>
              <a:t>TARK</a:t>
            </a:r>
            <a:endParaRPr dirty="0"/>
          </a:p>
        </p:txBody>
      </p:sp>
      <p:sp>
        <p:nvSpPr>
          <p:cNvPr id="190" name="GL"/>
          <p:cNvSpPr/>
          <p:nvPr/>
        </p:nvSpPr>
        <p:spPr>
          <a:xfrm>
            <a:off x="16435348" y="7707828"/>
            <a:ext cx="3701223" cy="3701223"/>
          </a:xfrm>
          <a:prstGeom prst="ellipse">
            <a:avLst/>
          </a:prstGeom>
          <a:solidFill>
            <a:srgbClr val="DA51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1130300">
              <a:defRPr sz="46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GL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" name="Tabelle 1"/>
          <p:cNvGraphicFramePr/>
          <p:nvPr>
            <p:extLst>
              <p:ext uri="{D42A27DB-BD31-4B8C-83A1-F6EECF244321}">
                <p14:modId xmlns:p14="http://schemas.microsoft.com/office/powerpoint/2010/main" val="3152641959"/>
              </p:ext>
            </p:extLst>
          </p:nvPr>
        </p:nvGraphicFramePr>
        <p:xfrm>
          <a:off x="759212" y="1896173"/>
          <a:ext cx="18087588" cy="11290597"/>
        </p:xfrm>
        <a:graphic>
          <a:graphicData uri="http://schemas.openxmlformats.org/drawingml/2006/table">
            <a:tbl>
              <a:tblPr>
                <a:tableStyleId>{CF821DB8-F4EB-4A41-A1BA-3FCAFE7338EE}</a:tableStyleId>
              </a:tblPr>
              <a:tblGrid>
                <a:gridCol w="1664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1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902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05767">
                <a:tc>
                  <a:txBody>
                    <a:bodyPr/>
                    <a:lstStyle/>
                    <a:p>
                      <a:pPr defTabSz="914400">
                        <a:defRPr sz="3900" b="1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1">
                          <a:lumOff val="-13575"/>
                        </a:schemeClr>
                      </a:solidFill>
                      <a:miter lim="400000"/>
                    </a:lnL>
                    <a:lnT w="12700">
                      <a:solidFill>
                        <a:schemeClr val="accent1">
                          <a:lumOff val="-13575"/>
                        </a:schemeClr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de-DE" sz="4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sym typeface="Helvetica Neue"/>
                        </a:rPr>
                        <a:t>Klasse 5</a:t>
                      </a:r>
                      <a:endParaRPr sz="4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R w="12700">
                      <a:solidFill>
                        <a:schemeClr val="accent1">
                          <a:lumOff val="16847"/>
                        </a:schemeClr>
                      </a:solidFill>
                      <a:miter lim="400000"/>
                    </a:lnR>
                    <a:lnT w="12700">
                      <a:solidFill>
                        <a:schemeClr val="accent1">
                          <a:lumOff val="-13575"/>
                        </a:schemeClr>
                      </a:solidFill>
                      <a:miter lim="400000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de-DE" sz="4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sym typeface="Helvetica Neue"/>
                        </a:rPr>
                        <a:t>Klasse 6</a:t>
                      </a:r>
                      <a:endParaRPr sz="4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1">
                          <a:lumOff val="16847"/>
                        </a:schemeClr>
                      </a:solidFill>
                      <a:miter lim="400000"/>
                    </a:lnL>
                    <a:lnR w="12700">
                      <a:solidFill>
                        <a:schemeClr val="accent1">
                          <a:lumOff val="16847"/>
                        </a:schemeClr>
                      </a:solidFill>
                      <a:miter lim="400000"/>
                    </a:lnR>
                    <a:lnT w="12700">
                      <a:solidFill>
                        <a:schemeClr val="accent1">
                          <a:lumOff val="16847"/>
                        </a:schemeClr>
                      </a:solidFill>
                      <a:miter lim="400000"/>
                    </a:lnT>
                    <a:solidFill>
                      <a:schemeClr val="accent1">
                        <a:lumOff val="1684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de-DE" sz="4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sym typeface="Helvetica Neue"/>
                        </a:rPr>
                        <a:t>Klasse 7</a:t>
                      </a:r>
                      <a:endParaRPr sz="4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1">
                          <a:lumOff val="16847"/>
                        </a:schemeClr>
                      </a:solidFill>
                      <a:miter lim="400000"/>
                    </a:lnL>
                    <a:lnR w="12700">
                      <a:solidFill>
                        <a:schemeClr val="accent1">
                          <a:lumOff val="-13575"/>
                        </a:schemeClr>
                      </a:solidFill>
                      <a:miter lim="400000"/>
                    </a:lnR>
                    <a:lnT w="12700">
                      <a:solidFill>
                        <a:schemeClr val="accent1">
                          <a:lumOff val="-13575"/>
                        </a:schemeClr>
                      </a:solidFill>
                      <a:miter lim="400000"/>
                    </a:lnT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58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de-DE" sz="3900" b="1" dirty="0">
                          <a:sym typeface="Helvetica Neue"/>
                        </a:rPr>
                        <a:t>Was </a:t>
                      </a:r>
                      <a:r>
                        <a:rPr sz="3900" b="1" dirty="0">
                          <a:sym typeface="Helvetica Neue"/>
                        </a:rPr>
                        <a:t>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1">
                          <a:lumOff val="-13575"/>
                        </a:schemeClr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3200">
                          <a:sym typeface="Helvetica Neue"/>
                        </a:defRPr>
                      </a:pPr>
                      <a:r>
                        <a:rPr lang="de-DE" b="1" dirty="0"/>
                        <a:t>Diagnose</a:t>
                      </a:r>
                      <a:endParaRPr b="1" dirty="0"/>
                    </a:p>
                  </a:txBody>
                  <a:tcPr marL="50800" marR="50800" marT="50800" marB="50800" anchor="ctr" horzOverflow="overflow">
                    <a:lnR w="12700">
                      <a:solidFill>
                        <a:schemeClr val="accent1">
                          <a:lumOff val="16847"/>
                        </a:schemeClr>
                      </a:solidFill>
                      <a:miter lim="400000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de-DE" sz="3200" b="1" dirty="0">
                          <a:solidFill>
                            <a:schemeClr val="tx1"/>
                          </a:solidFill>
                          <a:sym typeface="Helvetica Neue"/>
                        </a:rPr>
                        <a:t>Projektarbeit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de-DE" sz="3200" b="1" dirty="0">
                          <a:solidFill>
                            <a:schemeClr val="tx1"/>
                          </a:solidFill>
                          <a:sym typeface="Helvetica Neue"/>
                        </a:rPr>
                        <a:t>im </a:t>
                      </a:r>
                      <a:r>
                        <a:rPr lang="de-DE" sz="3200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jeweiligen</a:t>
                      </a:r>
                      <a:r>
                        <a:rPr lang="de-DE" sz="3200" b="1" dirty="0">
                          <a:solidFill>
                            <a:schemeClr val="tx1"/>
                          </a:solidFill>
                          <a:sym typeface="Helvetica Neue"/>
                        </a:rPr>
                        <a:t> Talentbereich </a:t>
                      </a:r>
                      <a:endParaRPr sz="3200" b="1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1">
                          <a:lumOff val="16847"/>
                        </a:schemeClr>
                      </a:solidFill>
                      <a:miter lim="400000"/>
                    </a:lnL>
                    <a:lnR w="12700">
                      <a:solidFill>
                        <a:schemeClr val="accent1">
                          <a:lumOff val="16847"/>
                        </a:schemeClr>
                      </a:solidFill>
                      <a:miter lim="400000"/>
                    </a:lnR>
                    <a:solidFill>
                      <a:schemeClr val="accent1">
                        <a:lumOff val="1684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3200">
                          <a:sym typeface="Helvetica Neue"/>
                        </a:defRPr>
                      </a:pPr>
                      <a:endParaRPr lang="de-DE" dirty="0"/>
                    </a:p>
                    <a:p>
                      <a:pPr algn="ctr" defTabSz="914400">
                        <a:defRPr sz="3200">
                          <a:sym typeface="Helvetica Neue"/>
                        </a:defRPr>
                      </a:pPr>
                      <a:r>
                        <a:rPr lang="de-DE" b="1" dirty="0"/>
                        <a:t> „Ausbildung“ </a:t>
                      </a:r>
                    </a:p>
                    <a:p>
                      <a:pPr algn="ctr" defTabSz="914400">
                        <a:defRPr sz="3200">
                          <a:sym typeface="Helvetica Neue"/>
                        </a:defRPr>
                      </a:pPr>
                      <a:r>
                        <a:rPr lang="de-DE" b="1" dirty="0"/>
                        <a:t>zum Experten </a:t>
                      </a:r>
                      <a:endParaRPr b="1" dirty="0"/>
                    </a:p>
                    <a:p>
                      <a:pPr algn="l"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1">
                          <a:lumOff val="16847"/>
                        </a:schemeClr>
                      </a:solidFill>
                      <a:miter lim="400000"/>
                    </a:lnL>
                    <a:lnR w="12700">
                      <a:solidFill>
                        <a:schemeClr val="accent1">
                          <a:lumOff val="-13575"/>
                        </a:schemeClr>
                      </a:solidFill>
                      <a:miter lim="400000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208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de-DE" sz="3900" b="1" dirty="0">
                          <a:sym typeface="Helvetica Neue"/>
                        </a:rPr>
                        <a:t>Wie </a:t>
                      </a:r>
                      <a:endParaRPr sz="3900" b="1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1">
                          <a:lumOff val="-13575"/>
                        </a:schemeClr>
                      </a:solidFill>
                      <a:miter lim="400000"/>
                    </a:lnL>
                    <a:lnB w="114300">
                      <a:solidFill>
                        <a:srgbClr val="000000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 defTabSz="914400">
                        <a:buFontTx/>
                        <a:buChar char="-"/>
                        <a:defRPr sz="1800"/>
                      </a:pPr>
                      <a:r>
                        <a:rPr lang="de-DE" sz="32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sym typeface="Helvetica Neue"/>
                        </a:rPr>
                        <a:t>SuS</a:t>
                      </a:r>
                      <a:r>
                        <a:rPr lang="de-DE" sz="3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sym typeface="Helvetica Neue"/>
                        </a:rPr>
                        <a:t> durchlaufen die 10 verschiedenen  Projektbereiche</a:t>
                      </a:r>
                    </a:p>
                    <a:p>
                      <a:pPr marL="457200" indent="-457200" algn="l" defTabSz="914400">
                        <a:buFontTx/>
                        <a:buChar char="-"/>
                        <a:defRPr sz="1800"/>
                      </a:pPr>
                      <a:r>
                        <a:rPr lang="de-DE" sz="3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sym typeface="Helvetica Neue"/>
                        </a:rPr>
                        <a:t>Halbe Klassenstärke </a:t>
                      </a:r>
                    </a:p>
                  </a:txBody>
                  <a:tcPr marL="50800" marR="50800" marT="50800" marB="50800" anchor="ctr" horzOverflow="overflow">
                    <a:lnR w="12700" cap="flat" cmpd="sng" algn="ctr">
                      <a:solidFill>
                        <a:schemeClr val="accent1">
                          <a:lumOff val="16847"/>
                        </a:scheme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B w="1143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3200">
                          <a:sym typeface="Helvetica Neue"/>
                        </a:defRPr>
                      </a:pPr>
                      <a:r>
                        <a:rPr lang="de-DE" dirty="0"/>
                        <a:t>- Projektgruppen (Gruppenstärke individuell)</a:t>
                      </a:r>
                    </a:p>
                    <a:p>
                      <a:pPr algn="l" defTabSz="914400">
                        <a:defRPr sz="3200">
                          <a:sym typeface="Helvetica Neue"/>
                        </a:defRPr>
                      </a:pPr>
                      <a:endParaRPr lang="de-DE" dirty="0"/>
                    </a:p>
                    <a:p>
                      <a:pPr algn="l" defTabSz="914400">
                        <a:defRPr sz="3200">
                          <a:sym typeface="Helvetica Neue"/>
                        </a:defRPr>
                      </a:pPr>
                      <a:endParaRPr lang="de-DE"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>
                          <a:lumOff val="16847"/>
                        </a:scheme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Off val="16847"/>
                        </a:scheme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B w="1143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684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  <a:p>
                      <a:pPr marL="457200" indent="-457200" algn="l" defTabSz="914400">
                        <a:buFontTx/>
                        <a:buChar char="-"/>
                        <a:defRPr sz="3200">
                          <a:sym typeface="Helvetica Neue"/>
                        </a:defRPr>
                      </a:pPr>
                      <a:r>
                        <a:rPr lang="de-DE" dirty="0"/>
                        <a:t>Bestehende Projektgruppen aus Jg. 6</a:t>
                      </a:r>
                      <a:endParaRPr dirty="0"/>
                    </a:p>
                    <a:p>
                      <a:pPr algn="l"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>
                          <a:lumOff val="16847"/>
                        </a:scheme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>
                          <a:lumOff val="-13575"/>
                        </a:schemeClr>
                      </a:solidFill>
                      <a:miter lim="400000"/>
                    </a:lnR>
                    <a:lnB w="1143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46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3900" b="1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chemeClr val="accent1">
                          <a:lumOff val="-13575"/>
                        </a:schemeClr>
                      </a:solidFill>
                      <a:miter lim="400000"/>
                    </a:lnL>
                    <a:lnT w="11430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14300">
                      <a:solidFill>
                        <a:srgbClr val="000000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 defTabSz="914400">
                        <a:buFontTx/>
                        <a:buChar char="-"/>
                        <a:defRPr sz="1800"/>
                      </a:pPr>
                      <a:r>
                        <a:rPr lang="de-DE" sz="3200" b="0" u="sng" dirty="0">
                          <a:solidFill>
                            <a:schemeClr val="tx1"/>
                          </a:solidFill>
                          <a:sym typeface="Helvetica Neue"/>
                        </a:rPr>
                        <a:t>VORHER:</a:t>
                      </a:r>
                      <a:r>
                        <a:rPr lang="de-DE" sz="3200" b="0" dirty="0">
                          <a:solidFill>
                            <a:schemeClr val="tx1"/>
                          </a:solidFill>
                          <a:sym typeface="Helvetica Neue"/>
                        </a:rPr>
                        <a:t> Interessenbögen </a:t>
                      </a:r>
                    </a:p>
                    <a:p>
                      <a:pPr marL="457200" indent="-457200" algn="l" defTabSz="914400">
                        <a:buFontTx/>
                        <a:buChar char="-"/>
                        <a:defRPr sz="1800"/>
                      </a:pPr>
                      <a:r>
                        <a:rPr lang="de-DE" sz="3200" b="0" u="sng" dirty="0">
                          <a:solidFill>
                            <a:schemeClr val="tx1"/>
                          </a:solidFill>
                          <a:sym typeface="Helvetica Neue"/>
                        </a:rPr>
                        <a:t>WÄHREND: </a:t>
                      </a:r>
                      <a:r>
                        <a:rPr lang="de-DE" sz="3200" b="0" dirty="0">
                          <a:solidFill>
                            <a:schemeClr val="tx1"/>
                          </a:solidFill>
                          <a:sym typeface="Helvetica Neue"/>
                        </a:rPr>
                        <a:t>Beobachtungsbögen der </a:t>
                      </a:r>
                      <a:r>
                        <a:rPr lang="de-DE" sz="3200" b="0" dirty="0" err="1">
                          <a:solidFill>
                            <a:schemeClr val="tx1"/>
                          </a:solidFill>
                          <a:sym typeface="Helvetica Neue"/>
                        </a:rPr>
                        <a:t>LuL</a:t>
                      </a:r>
                      <a:endParaRPr lang="de-DE" sz="3200" b="0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  <a:p>
                      <a:pPr marL="457200" indent="-457200" algn="l" defTabSz="914400">
                        <a:buFontTx/>
                        <a:buChar char="-"/>
                        <a:defRPr sz="1800"/>
                      </a:pPr>
                      <a:r>
                        <a:rPr lang="de-DE" sz="3200" b="0" u="sng" dirty="0">
                          <a:solidFill>
                            <a:schemeClr val="tx1"/>
                          </a:solidFill>
                          <a:sym typeface="Helvetica Neue"/>
                        </a:rPr>
                        <a:t>DANACH: </a:t>
                      </a:r>
                      <a:r>
                        <a:rPr lang="de-DE" sz="3200" b="0" dirty="0">
                          <a:solidFill>
                            <a:schemeClr val="tx1"/>
                          </a:solidFill>
                          <a:sym typeface="Helvetica Neue"/>
                        </a:rPr>
                        <a:t>Selbsteinschätzungsbogen</a:t>
                      </a:r>
                    </a:p>
                    <a:p>
                      <a:pPr marL="457200" indent="-457200" algn="l" defTabSz="914400">
                        <a:buFontTx/>
                        <a:buChar char="-"/>
                        <a:defRPr sz="1800"/>
                      </a:pPr>
                      <a:endParaRPr lang="de-DE" sz="3200" b="0" dirty="0">
                        <a:solidFill>
                          <a:srgbClr val="FF0000"/>
                        </a:solidFill>
                        <a:sym typeface="Helvetica Neue"/>
                      </a:endParaRPr>
                    </a:p>
                    <a:p>
                      <a:pPr marL="457200" indent="-457200" algn="l" defTabSz="914400">
                        <a:buFontTx/>
                        <a:buChar char="-"/>
                        <a:defRPr sz="1800"/>
                      </a:pPr>
                      <a:r>
                        <a:rPr lang="de-DE" sz="3200" b="1" dirty="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Wingdings" pitchFamily="2" charset="2"/>
                        </a:rPr>
                        <a:t></a:t>
                      </a:r>
                      <a:r>
                        <a:rPr lang="de-DE" sz="3200" b="1" dirty="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 EVALUATION</a:t>
                      </a:r>
                    </a:p>
                  </a:txBody>
                  <a:tcPr marL="50800" marR="50800" marT="50800" marB="50800" anchor="ctr" horzOverflow="overflow">
                    <a:lnR w="12700" cap="flat" cmpd="sng" algn="ctr">
                      <a:solidFill>
                        <a:schemeClr val="accent1">
                          <a:lumOff val="16847"/>
                        </a:scheme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1430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143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 defTabSz="914400">
                        <a:buFontTx/>
                        <a:buChar char="-"/>
                        <a:defRPr sz="3200">
                          <a:sym typeface="Helvetica Neue"/>
                        </a:defRPr>
                      </a:pPr>
                      <a:r>
                        <a:rPr lang="de-DE" dirty="0"/>
                        <a:t>Beobachtungen durch </a:t>
                      </a:r>
                      <a:r>
                        <a:rPr lang="de-DE" dirty="0" err="1"/>
                        <a:t>LuL</a:t>
                      </a:r>
                      <a:endParaRPr lang="de-DE" dirty="0"/>
                    </a:p>
                    <a:p>
                      <a:pPr marL="457200" indent="-457200" algn="l" defTabSz="914400">
                        <a:buFontTx/>
                        <a:buChar char="-"/>
                        <a:defRPr sz="3200">
                          <a:sym typeface="Helvetica Neue"/>
                        </a:defRPr>
                      </a:pPr>
                      <a:r>
                        <a:rPr lang="de-DE" dirty="0"/>
                        <a:t>Wechsel nur in Einzelfällen nach Beratung möglich (vor den Herbstferien) 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>
                          <a:lumOff val="16847"/>
                        </a:scheme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Off val="16847"/>
                        </a:scheme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1430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143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684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3200">
                          <a:sym typeface="Helvetica Neue"/>
                        </a:defRPr>
                      </a:pPr>
                      <a:r>
                        <a:rPr lang="de-DE" dirty="0"/>
                        <a:t>z.B.</a:t>
                      </a:r>
                    </a:p>
                    <a:p>
                      <a:pPr marL="457200" indent="-457200" algn="l" defTabSz="914400">
                        <a:buFontTx/>
                        <a:buChar char="-"/>
                        <a:defRPr sz="3200">
                          <a:sym typeface="Helvetica Neue"/>
                        </a:defRPr>
                      </a:pPr>
                      <a:r>
                        <a:rPr lang="de-DE" dirty="0"/>
                        <a:t>langfristige Projekte</a:t>
                      </a:r>
                    </a:p>
                    <a:p>
                      <a:pPr marL="457200" indent="-457200" algn="l" defTabSz="914400">
                        <a:buFontTx/>
                        <a:buChar char="-"/>
                        <a:defRPr sz="3200">
                          <a:sym typeface="Helvetica Neue"/>
                        </a:defRPr>
                      </a:pPr>
                      <a:r>
                        <a:rPr lang="de-DE" dirty="0"/>
                        <a:t>Teilnahme an Wettbewerben</a:t>
                      </a:r>
                    </a:p>
                    <a:p>
                      <a:pPr marL="457200" indent="-457200" algn="l" defTabSz="914400">
                        <a:buFontTx/>
                        <a:buChar char="-"/>
                        <a:defRPr sz="3200">
                          <a:sym typeface="Helvetica Neue"/>
                        </a:defRPr>
                      </a:pPr>
                      <a:r>
                        <a:rPr lang="de-DE"/>
                        <a:t>Ausstellungen 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>
                          <a:lumOff val="16847"/>
                        </a:scheme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>
                          <a:lumOff val="-13575"/>
                        </a:schemeClr>
                      </a:solidFill>
                      <a:miter lim="400000"/>
                    </a:lnR>
                    <a:lnT w="11430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143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893128"/>
                  </a:ext>
                </a:extLst>
              </a:tr>
              <a:tr h="757390">
                <a:tc gridSpan="4"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900" b="1" dirty="0">
                          <a:sym typeface="Helvetica Neue"/>
                        </a:rPr>
                        <a:t>INDIVIDUELLES TALENTPROFIL</a:t>
                      </a:r>
                    </a:p>
                  </a:txBody>
                  <a:tcPr marL="50800" marR="50800" marT="50800" marB="50800" anchor="ctr" horzOverflow="overflow">
                    <a:lnL w="114300">
                      <a:solidFill>
                        <a:srgbClr val="000000"/>
                      </a:solidFill>
                      <a:miter lim="400000"/>
                    </a:lnL>
                    <a:lnR w="114300">
                      <a:solidFill>
                        <a:srgbClr val="000000"/>
                      </a:solidFill>
                      <a:miter lim="400000"/>
                    </a:lnR>
                    <a:lnT w="114300">
                      <a:solidFill>
                        <a:srgbClr val="000000"/>
                      </a:solidFill>
                      <a:miter lim="400000"/>
                    </a:lnT>
                    <a:lnB w="114300">
                      <a:solidFill>
                        <a:srgbClr val="000000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5" name="3 Phasen der Diagnostik in Jahrgang 5"/>
          <p:cNvSpPr txBox="1">
            <a:spLocks noGrp="1"/>
          </p:cNvSpPr>
          <p:nvPr>
            <p:ph type="ctrTitle"/>
          </p:nvPr>
        </p:nvSpPr>
        <p:spPr>
          <a:xfrm>
            <a:off x="923746" y="-2941715"/>
            <a:ext cx="20828001" cy="4648201"/>
          </a:xfrm>
          <a:prstGeom prst="rect">
            <a:avLst/>
          </a:prstGeom>
        </p:spPr>
        <p:txBody>
          <a:bodyPr/>
          <a:lstStyle/>
          <a:p>
            <a:pPr defTabSz="528319">
              <a:defRPr sz="7168"/>
            </a:pPr>
            <a:r>
              <a:rPr lang="de-DE" dirty="0">
                <a:solidFill>
                  <a:schemeClr val="bg1"/>
                </a:solidFill>
              </a:rPr>
              <a:t>Ablauf Jahrgang 5-7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67" name="Pfeil"/>
          <p:cNvSpPr/>
          <p:nvPr/>
        </p:nvSpPr>
        <p:spPr>
          <a:xfrm>
            <a:off x="7594724" y="2348436"/>
            <a:ext cx="1531297" cy="960545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highlight>
                <a:srgbClr val="FFFF00"/>
              </a:highlight>
            </a:endParaRPr>
          </a:p>
        </p:txBody>
      </p:sp>
      <p:sp>
        <p:nvSpPr>
          <p:cNvPr id="2" name="Pfeil">
            <a:extLst>
              <a:ext uri="{FF2B5EF4-FFF2-40B4-BE49-F238E27FC236}">
                <a16:creationId xmlns:a16="http://schemas.microsoft.com/office/drawing/2014/main" id="{2134147C-D62D-A782-359C-A2AADF42C4C9}"/>
              </a:ext>
            </a:extLst>
          </p:cNvPr>
          <p:cNvSpPr/>
          <p:nvPr/>
        </p:nvSpPr>
        <p:spPr>
          <a:xfrm>
            <a:off x="13349332" y="2242182"/>
            <a:ext cx="1531297" cy="960545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highlight>
                <a:srgbClr val="FFFF00"/>
              </a:highlight>
            </a:endParaRPr>
          </a:p>
        </p:txBody>
      </p:sp>
      <p:sp>
        <p:nvSpPr>
          <p:cNvPr id="5" name="Pfeil">
            <a:extLst>
              <a:ext uri="{FF2B5EF4-FFF2-40B4-BE49-F238E27FC236}">
                <a16:creationId xmlns:a16="http://schemas.microsoft.com/office/drawing/2014/main" id="{835C9B7A-6BB9-796B-6A82-76321D38DDC9}"/>
              </a:ext>
            </a:extLst>
          </p:cNvPr>
          <p:cNvSpPr/>
          <p:nvPr/>
        </p:nvSpPr>
        <p:spPr>
          <a:xfrm>
            <a:off x="19216419" y="6858000"/>
            <a:ext cx="1997254" cy="1600200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highlight>
                <a:srgbClr val="FFFF00"/>
              </a:highlight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7553C5D-E3F0-9DE8-E0D8-FE246143E1EA}"/>
              </a:ext>
            </a:extLst>
          </p:cNvPr>
          <p:cNvSpPr txBox="1"/>
          <p:nvPr/>
        </p:nvSpPr>
        <p:spPr>
          <a:xfrm>
            <a:off x="21347652" y="6868141"/>
            <a:ext cx="1992533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9600" b="1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TiP</a:t>
            </a:r>
            <a:endParaRPr kumimoji="0" lang="de-DE" sz="9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Organisation der Projektarbeit"/>
          <p:cNvSpPr txBox="1">
            <a:spLocks noGrp="1"/>
          </p:cNvSpPr>
          <p:nvPr>
            <p:ph type="ctrTitle"/>
          </p:nvPr>
        </p:nvSpPr>
        <p:spPr>
          <a:xfrm>
            <a:off x="1304707" y="730075"/>
            <a:ext cx="21774586" cy="1267544"/>
          </a:xfrm>
          <a:prstGeom prst="rect">
            <a:avLst/>
          </a:prstGeom>
        </p:spPr>
        <p:txBody>
          <a:bodyPr/>
          <a:lstStyle>
            <a:lvl1pPr defTabSz="528319">
              <a:defRPr sz="7168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dirty="0" err="1"/>
              <a:t>Organisation</a:t>
            </a:r>
            <a:r>
              <a:rPr dirty="0"/>
              <a:t> </a:t>
            </a:r>
            <a:r>
              <a:rPr lang="de-DE" dirty="0"/>
              <a:t>in Klasse 5</a:t>
            </a:r>
            <a:endParaRPr dirty="0"/>
          </a:p>
        </p:txBody>
      </p:sp>
      <p:sp>
        <p:nvSpPr>
          <p:cNvPr id="193" name="Beispiel:…"/>
          <p:cNvSpPr txBox="1">
            <a:spLocks noGrp="1"/>
          </p:cNvSpPr>
          <p:nvPr>
            <p:ph type="subTitle" sz="quarter" idx="1"/>
          </p:nvPr>
        </p:nvSpPr>
        <p:spPr>
          <a:xfrm>
            <a:off x="740149" y="10920546"/>
            <a:ext cx="20844955" cy="2610406"/>
          </a:xfrm>
          <a:prstGeom prst="rect">
            <a:avLst/>
          </a:prstGeom>
        </p:spPr>
        <p:txBody>
          <a:bodyPr/>
          <a:lstStyle/>
          <a:p>
            <a:pPr algn="l" defTabSz="330200">
              <a:defRPr sz="2600">
                <a:solidFill>
                  <a:srgbClr val="FFFFFF"/>
                </a:solidFill>
              </a:defRPr>
            </a:pPr>
            <a:r>
              <a:rPr u="sng" dirty="0" err="1"/>
              <a:t>Beispiel</a:t>
            </a:r>
            <a:r>
              <a:rPr dirty="0"/>
              <a:t>: </a:t>
            </a:r>
          </a:p>
          <a:p>
            <a:pPr algn="l" defTabSz="330200">
              <a:defRPr sz="2600">
                <a:solidFill>
                  <a:srgbClr val="FFFFFF"/>
                </a:solidFill>
              </a:defRPr>
            </a:pPr>
            <a:r>
              <a:rPr dirty="0"/>
              <a:t>- </a:t>
            </a:r>
            <a:r>
              <a:rPr b="1" dirty="0"/>
              <a:t>5a</a:t>
            </a:r>
            <a:r>
              <a:rPr dirty="0"/>
              <a:t> </a:t>
            </a:r>
            <a:r>
              <a:rPr dirty="0" err="1"/>
              <a:t>wird</a:t>
            </a:r>
            <a:r>
              <a:rPr dirty="0"/>
              <a:t> </a:t>
            </a:r>
            <a:r>
              <a:rPr dirty="0" err="1"/>
              <a:t>geteilt</a:t>
            </a:r>
            <a:r>
              <a:rPr dirty="0"/>
              <a:t> (</a:t>
            </a:r>
            <a:r>
              <a:rPr dirty="0" err="1"/>
              <a:t>Gruppengröße</a:t>
            </a:r>
            <a:r>
              <a:rPr dirty="0"/>
              <a:t> ca 15 </a:t>
            </a:r>
            <a:r>
              <a:rPr dirty="0" err="1"/>
              <a:t>SuS</a:t>
            </a:r>
            <a:r>
              <a:rPr dirty="0"/>
              <a:t>)</a:t>
            </a:r>
          </a:p>
          <a:p>
            <a:pPr algn="l" defTabSz="330200">
              <a:defRPr sz="2600">
                <a:solidFill>
                  <a:srgbClr val="FFFFFF"/>
                </a:solidFill>
              </a:defRPr>
            </a:pPr>
            <a:r>
              <a:rPr dirty="0"/>
              <a:t>- 1. Block </a:t>
            </a:r>
            <a:r>
              <a:rPr b="1" dirty="0" err="1"/>
              <a:t>Gesellschaftswissenschaft</a:t>
            </a:r>
            <a:r>
              <a:rPr b="1" dirty="0"/>
              <a:t> </a:t>
            </a:r>
            <a:r>
              <a:rPr dirty="0"/>
              <a:t>und </a:t>
            </a:r>
            <a:r>
              <a:rPr b="1" dirty="0" err="1"/>
              <a:t>Naturwissenschaft</a:t>
            </a:r>
            <a:r>
              <a:rPr b="1" dirty="0"/>
              <a:t> </a:t>
            </a:r>
            <a:r>
              <a:rPr dirty="0"/>
              <a:t>8 </a:t>
            </a:r>
            <a:r>
              <a:rPr dirty="0" err="1"/>
              <a:t>Wochen</a:t>
            </a:r>
            <a:endParaRPr dirty="0"/>
          </a:p>
          <a:p>
            <a:pPr algn="l" defTabSz="330200">
              <a:defRPr sz="2600">
                <a:solidFill>
                  <a:srgbClr val="FFFFFF"/>
                </a:solidFill>
              </a:defRPr>
            </a:pPr>
            <a:r>
              <a:rPr dirty="0"/>
              <a:t>- Gruppe 5a1: </a:t>
            </a:r>
            <a:r>
              <a:rPr b="1" dirty="0"/>
              <a:t>4 </a:t>
            </a:r>
            <a:r>
              <a:rPr b="1" dirty="0" err="1"/>
              <a:t>Wochen</a:t>
            </a:r>
            <a:r>
              <a:rPr b="1" dirty="0"/>
              <a:t> </a:t>
            </a:r>
            <a:r>
              <a:rPr b="1" dirty="0" err="1"/>
              <a:t>Gesellschaftswissenschaft</a:t>
            </a:r>
            <a:r>
              <a:rPr b="1" dirty="0"/>
              <a:t> </a:t>
            </a:r>
            <a:r>
              <a:rPr dirty="0"/>
              <a:t>// Gruppe 5a2: </a:t>
            </a:r>
            <a:r>
              <a:rPr b="1" dirty="0"/>
              <a:t>4 </a:t>
            </a:r>
            <a:r>
              <a:rPr b="1" dirty="0" err="1"/>
              <a:t>Wochen</a:t>
            </a:r>
            <a:r>
              <a:rPr b="1" dirty="0"/>
              <a:t> </a:t>
            </a:r>
            <a:r>
              <a:rPr b="1" dirty="0" err="1"/>
              <a:t>Naturwissenschaft</a:t>
            </a:r>
            <a:endParaRPr b="1" dirty="0"/>
          </a:p>
          <a:p>
            <a:pPr algn="l" defTabSz="330200">
              <a:defRPr sz="2600">
                <a:solidFill>
                  <a:srgbClr val="FFFFFF"/>
                </a:solidFill>
              </a:defRPr>
            </a:pPr>
            <a:r>
              <a:rPr b="1" dirty="0"/>
              <a:t>- </a:t>
            </a:r>
            <a:r>
              <a:rPr dirty="0" err="1"/>
              <a:t>nach</a:t>
            </a:r>
            <a:r>
              <a:rPr dirty="0"/>
              <a:t> 4 </a:t>
            </a:r>
            <a:r>
              <a:rPr dirty="0" err="1"/>
              <a:t>Wochen</a:t>
            </a:r>
            <a:r>
              <a:rPr dirty="0"/>
              <a:t> </a:t>
            </a:r>
            <a:r>
              <a:rPr dirty="0" err="1"/>
              <a:t>wechseln</a:t>
            </a:r>
            <a:r>
              <a:rPr dirty="0"/>
              <a:t> 5a1 und 5a2</a:t>
            </a:r>
          </a:p>
          <a:p>
            <a:pPr algn="l" defTabSz="330200">
              <a:defRPr sz="2600">
                <a:solidFill>
                  <a:srgbClr val="FFFFFF"/>
                </a:solidFill>
              </a:defRPr>
            </a:pPr>
            <a:r>
              <a:rPr dirty="0"/>
              <a:t>- </a:t>
            </a:r>
            <a:r>
              <a:rPr dirty="0" err="1"/>
              <a:t>nach</a:t>
            </a:r>
            <a:r>
              <a:rPr dirty="0"/>
              <a:t> 8 </a:t>
            </a:r>
            <a:r>
              <a:rPr dirty="0" err="1"/>
              <a:t>Wochen</a:t>
            </a:r>
            <a:r>
              <a:rPr dirty="0"/>
              <a:t> </a:t>
            </a:r>
            <a:r>
              <a:rPr dirty="0" err="1"/>
              <a:t>wechselt</a:t>
            </a:r>
            <a:r>
              <a:rPr dirty="0"/>
              <a:t> 5a in 2. Block</a:t>
            </a:r>
          </a:p>
          <a:p>
            <a:pPr algn="l" defTabSz="330200">
              <a:defRPr sz="2160"/>
            </a:pPr>
            <a:endParaRPr dirty="0"/>
          </a:p>
          <a:p>
            <a:pPr algn="l" defTabSz="330200">
              <a:defRPr sz="2160"/>
            </a:pPr>
            <a:endParaRPr b="1" dirty="0"/>
          </a:p>
          <a:p>
            <a:pPr algn="l" defTabSz="330200">
              <a:defRPr sz="2160"/>
            </a:pPr>
            <a:endParaRPr b="1" dirty="0"/>
          </a:p>
        </p:txBody>
      </p:sp>
      <p:graphicFrame>
        <p:nvGraphicFramePr>
          <p:cNvPr id="194" name="Tabelle 1"/>
          <p:cNvGraphicFramePr/>
          <p:nvPr>
            <p:extLst>
              <p:ext uri="{D42A27DB-BD31-4B8C-83A1-F6EECF244321}">
                <p14:modId xmlns:p14="http://schemas.microsoft.com/office/powerpoint/2010/main" val="3460184577"/>
              </p:ext>
            </p:extLst>
          </p:nvPr>
        </p:nvGraphicFramePr>
        <p:xfrm>
          <a:off x="1520513" y="2633234"/>
          <a:ext cx="21342970" cy="8069946"/>
        </p:xfrm>
        <a:graphic>
          <a:graphicData uri="http://schemas.openxmlformats.org/drawingml/2006/table">
            <a:tbl>
              <a:tblPr firstRow="1" firstCol="1">
                <a:tableStyleId>{2708684C-4D16-4618-839F-0558EEFCDFE6}</a:tableStyleId>
              </a:tblPr>
              <a:tblGrid>
                <a:gridCol w="4268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8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85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85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89982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1800" b="0"/>
                      </a:pPr>
                      <a:r>
                        <a:rPr sz="5400" b="1">
                          <a:solidFill>
                            <a:srgbClr val="FFFFFF"/>
                          </a:solidFill>
                          <a:sym typeface="Helvetica Neue"/>
                        </a:rPr>
                        <a:t>5a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B w="12700">
                      <a:solidFill>
                        <a:srgbClr val="831100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1800" b="0"/>
                      </a:pPr>
                      <a:r>
                        <a:rPr sz="5400" b="1">
                          <a:solidFill>
                            <a:srgbClr val="FFFFFF"/>
                          </a:solidFill>
                          <a:sym typeface="Helvetica Neue"/>
                        </a:rPr>
                        <a:t>5b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1800" b="0"/>
                      </a:pPr>
                      <a:r>
                        <a:rPr sz="5400" b="1">
                          <a:solidFill>
                            <a:srgbClr val="FFFFFF"/>
                          </a:solidFill>
                          <a:sym typeface="Helvetica Neue"/>
                        </a:rPr>
                        <a:t>5c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1800" b="0"/>
                      </a:pPr>
                      <a:r>
                        <a:rPr sz="5400" b="1">
                          <a:solidFill>
                            <a:srgbClr val="FFFFFF"/>
                          </a:solidFill>
                          <a:sym typeface="Helvetica Neue"/>
                        </a:rPr>
                        <a:t>5d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1800" b="0"/>
                      </a:pPr>
                      <a:r>
                        <a:rPr sz="5400" b="1">
                          <a:solidFill>
                            <a:srgbClr val="FFFFFF"/>
                          </a:solidFill>
                          <a:sym typeface="Helvetica Neue"/>
                        </a:rPr>
                        <a:t>5e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solidFill>
                      <a:srgbClr val="5E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9982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1800" b="0"/>
                      </a:pPr>
                      <a:r>
                        <a:rPr sz="4600" b="1">
                          <a:solidFill>
                            <a:srgbClr val="EE719E"/>
                          </a:solidFill>
                          <a:sym typeface="Helvetica Neue"/>
                        </a:rPr>
                        <a:t>Gesellschafts-
Wissenschaft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8311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8311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8311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831100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2C097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600" b="1">
                          <a:solidFill>
                            <a:srgbClr val="61187C"/>
                          </a:solidFill>
                          <a:sym typeface="Helvetica Neue"/>
                        </a:rPr>
                        <a:t>Kunst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831100"/>
                      </a:solidFill>
                      <a:custDash>
                        <a:ds d="200000" sp="200000"/>
                      </a:custDash>
                      <a:miter lim="400000"/>
                    </a:lnL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600" b="1">
                          <a:solidFill>
                            <a:srgbClr val="669D34"/>
                          </a:solidFill>
                          <a:sym typeface="Helvetica Neue"/>
                        </a:rPr>
                        <a:t>Literatur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600" b="1">
                          <a:solidFill>
                            <a:srgbClr val="5A1C00"/>
                          </a:solidFill>
                          <a:sym typeface="Helvetica Neue"/>
                        </a:rPr>
                        <a:t>Technik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600" b="1">
                          <a:solidFill>
                            <a:srgbClr val="FDC700"/>
                          </a:solidFill>
                          <a:sym typeface="Helvetica Neue"/>
                        </a:rPr>
                        <a:t>Sport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9982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1800" b="0"/>
                      </a:pPr>
                      <a:r>
                        <a:rPr sz="4600" b="1">
                          <a:solidFill>
                            <a:srgbClr val="99244F"/>
                          </a:solidFill>
                          <a:sym typeface="Helvetica Neue"/>
                        </a:rPr>
                        <a:t>Natur-
Wissenschaft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8311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8311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8311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831100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2C097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600" b="1">
                          <a:solidFill>
                            <a:srgbClr val="2C0977"/>
                          </a:solidFill>
                          <a:sym typeface="Helvetica Neue"/>
                        </a:rPr>
                        <a:t>Musik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831100"/>
                      </a:solidFill>
                      <a:custDash>
                        <a:ds d="200000" sp="200000"/>
                      </a:custDash>
                      <a:miter lim="400000"/>
                    </a:lnL>
                    <a:lnB w="12700">
                      <a:miter lim="400000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600" b="1">
                          <a:solidFill>
                            <a:srgbClr val="DA5100"/>
                          </a:solidFill>
                          <a:sym typeface="Helvetica Neue"/>
                        </a:rPr>
                        <a:t>Mathematik</a:t>
                      </a: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de-DE" sz="4600" b="1" dirty="0">
                          <a:solidFill>
                            <a:srgbClr val="B51A00"/>
                          </a:solidFill>
                          <a:sym typeface="Helvetica Neue"/>
                        </a:rPr>
                        <a:t>STARK</a:t>
                      </a:r>
                      <a:endParaRPr sz="4600" b="1" dirty="0">
                        <a:solidFill>
                          <a:srgbClr val="B51A00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600" b="1" dirty="0">
                          <a:solidFill>
                            <a:srgbClr val="B1DD8B"/>
                          </a:solidFill>
                          <a:sym typeface="Helvetica Neue"/>
                        </a:rPr>
                        <a:t>Theater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5" name="Doppelpfeil"/>
          <p:cNvSpPr/>
          <p:nvPr/>
        </p:nvSpPr>
        <p:spPr>
          <a:xfrm>
            <a:off x="2197836" y="7320417"/>
            <a:ext cx="2808087" cy="1107166"/>
          </a:xfrm>
          <a:prstGeom prst="leftRightArrow">
            <a:avLst>
              <a:gd name="adj1" fmla="val 20460"/>
              <a:gd name="adj2" fmla="val 74541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Microsoft Macintosh PowerPoint</Application>
  <PresentationFormat>Benutzerdefiniert</PresentationFormat>
  <Paragraphs>79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6" baseType="lpstr">
      <vt:lpstr>Avenir Next Demi Bold</vt:lpstr>
      <vt:lpstr>Avenir Next Medium</vt:lpstr>
      <vt:lpstr>Avenir Next Regular</vt:lpstr>
      <vt:lpstr>Canela Bold</vt:lpstr>
      <vt:lpstr>Canela Text Regular</vt:lpstr>
      <vt:lpstr>Chalkduster</vt:lpstr>
      <vt:lpstr>Helvetica Neue</vt:lpstr>
      <vt:lpstr>Helvetica Neue Light</vt:lpstr>
      <vt:lpstr>Helvetica Neue Medium</vt:lpstr>
      <vt:lpstr>White</vt:lpstr>
      <vt:lpstr>PowerPoint-Präsentation</vt:lpstr>
      <vt:lpstr>PowerPoint-Präsentation</vt:lpstr>
      <vt:lpstr>Warum Talentförderung?</vt:lpstr>
      <vt:lpstr>PowerPoint-Präsentation</vt:lpstr>
      <vt:lpstr>Ablauf Jahrgang 5-7</vt:lpstr>
      <vt:lpstr>Organisation in Klasse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Tanja Thommes</cp:lastModifiedBy>
  <cp:revision>2</cp:revision>
  <cp:lastPrinted>2023-08-21T14:49:49Z</cp:lastPrinted>
  <dcterms:modified xsi:type="dcterms:W3CDTF">2024-04-23T09:59:15Z</dcterms:modified>
</cp:coreProperties>
</file>